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3"/>
  </p:notesMasterIdLst>
  <p:handoutMasterIdLst>
    <p:handoutMasterId r:id="rId14"/>
  </p:handoutMasterIdLst>
  <p:sldIdLst>
    <p:sldId id="317" r:id="rId5"/>
    <p:sldId id="297" r:id="rId6"/>
    <p:sldId id="301" r:id="rId7"/>
    <p:sldId id="307" r:id="rId8"/>
    <p:sldId id="300" r:id="rId9"/>
    <p:sldId id="305" r:id="rId10"/>
    <p:sldId id="306" r:id="rId11"/>
    <p:sldId id="308" r:id="rId12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CC66"/>
    <a:srgbClr val="FF572F"/>
    <a:srgbClr val="FF3300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162" autoAdjust="0"/>
  </p:normalViewPr>
  <p:slideViewPr>
    <p:cSldViewPr snapToGrid="0" snapToObjects="1">
      <p:cViewPr varScale="1">
        <p:scale>
          <a:sx n="72" d="100"/>
          <a:sy n="72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F77A07F-CE1D-4E12-8F0E-76935E006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4D30E0-156F-4295-B5D9-39C6B75965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7558-5E58-4207-8AB0-290E02BD3BD1}" type="datetime1">
              <a:rPr lang="it-IT" smtClean="0"/>
              <a:pPr/>
              <a:t>30/12/2021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5E53D1-4272-42F0-A337-78407446D1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56261E-71C9-45D7-9BC0-046865F68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65A4-047C-4F7A-9861-F33A98A2C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72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6B4D3-B4C1-411D-8977-681BAB912B43}" type="datetime1">
              <a:rPr lang="it-IT" noProof="0" smtClean="0"/>
              <a:pPr rtl="0"/>
              <a:t>30/12/2021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20875B-E170-49A4-ADF5-2F2651DFF931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5B8539-BB26-49C0-BABD-1A63FD960A20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913AB-89A8-43EA-AD41-2330A9240396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dirty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dirty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0D27-60EA-48F1-B050-E61425977FAD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59E57E-6747-4754-BF13-1FEF1C4EE2E1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 di testo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dirty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dirty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544D7-70AB-4FA4-96A7-80AAAEA6BD40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4D0C61-9EE1-480D-88B0-EA26B89601F8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75D487-6498-43C6-B018-E8AAD9150BC1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7D0519-5E34-4ED2-A5FC-FB96C9BC563B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D6B0D-9622-4841-B4B9-A0A278BBA5BE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090D74-674E-4E36-A813-530D108F7153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E8216-FE5A-409B-9D57-F477B69A2B24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B10BA-395F-40C7-B8FC-C9E275F5E7C6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2FFBA7-73C8-4D10-83AF-8090F638C07E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E7D8D-7E71-4A5D-871E-C0CAF8865A21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89CEE3-A29E-4B2F-8DDE-22CECD4EDB19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Segnaposto immagine 2"/>
          <p:cNvSpPr>
            <a:spLocks noGrp="1"/>
          </p:cNvSpPr>
          <p:nvPr>
            <p:ph type="pic" idx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8AD8BA7D-7477-410C-ACD1-A4E8212DE22E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0A094E58-72FB-4E97-B2B5-46BF7BF7D4E7}" type="datetime1">
              <a:rPr lang="it-IT" smtClean="0"/>
              <a:pPr rtl="0"/>
              <a:t>30/12/2021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8443912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57436" t="-250" r="4871" b="250"/>
          <a:stretch/>
        </p:blipFill>
        <p:spPr>
          <a:xfrm>
            <a:off x="8443912" y="0"/>
            <a:ext cx="3748087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86" y="6186488"/>
            <a:ext cx="2497563" cy="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12057" y="1874000"/>
            <a:ext cx="3618710" cy="774510"/>
          </a:xfrm>
          <a:noFill/>
          <a:ln w="31750"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r"/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LICEO CLASSICO </a:t>
            </a:r>
            <a:b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</a:br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CAMBRIDGE</a:t>
            </a:r>
            <a:endParaRPr lang="it-IT" sz="3200" b="1" dirty="0">
              <a:solidFill>
                <a:srgbClr val="FFC000"/>
              </a:solidFill>
              <a:latin typeface="Franklin Gothic Demi" pitchFamily="34" charset="0"/>
            </a:endParaRPr>
          </a:p>
        </p:txBody>
      </p:sp>
      <p:graphicFrame>
        <p:nvGraphicFramePr>
          <p:cNvPr id="10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874436"/>
              </p:ext>
            </p:extLst>
          </p:nvPr>
        </p:nvGraphicFramePr>
        <p:xfrm>
          <a:off x="0" y="-1"/>
          <a:ext cx="8389374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9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DISCIPLINE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IV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40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letteratura italiana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40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cultura latina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40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cultura greca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cultura straniera+E2L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Storia 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HISTORY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FF330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FF330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Storia e geografia +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GLOBAL PERSPECTIVES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33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FF330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FF330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9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Filosofia 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619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Matematica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MATHEMATICS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9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Fisica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9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Scienze naturali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9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Storia dell’arte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1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Scienze motorie  e sportive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699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IRC / alternativa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6995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TOTALI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04410" marR="1044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Picture 2" descr="Liceo De Sanctis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3749" y="881300"/>
            <a:ext cx="935436" cy="853371"/>
          </a:xfrm>
          <a:prstGeom prst="rect">
            <a:avLst/>
          </a:prstGeom>
          <a:noFill/>
        </p:spPr>
      </p:pic>
      <p:pic>
        <p:nvPicPr>
          <p:cNvPr id="8" name="Immagine 7" descr="Immagine di copertina, L'immagine può contenere: 3 persone, persone sedute"/>
          <p:cNvPicPr/>
          <p:nvPr/>
        </p:nvPicPr>
        <p:blipFill>
          <a:blip r:embed="rId3" cstate="print"/>
          <a:srcRect t="68090" r="70325" b="16894"/>
          <a:stretch>
            <a:fillRect/>
          </a:stretch>
        </p:blipFill>
        <p:spPr bwMode="auto">
          <a:xfrm>
            <a:off x="8389373" y="0"/>
            <a:ext cx="1932039" cy="7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8650514" y="6267069"/>
            <a:ext cx="360140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I corsi sono svolti  in lingua inglese da docenti certificati o madrelingua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026012" y="3638390"/>
            <a:ext cx="2590800" cy="258532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Costo per le famiglie: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€ 300.00 annue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contributo volontario all’iscrizione (uguale per i corsi normali)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€ 100.00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libri di testo Cambridge.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tasse d’esame.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6EB7357-1151-4FDB-9EF3-A3FC3E4901F7}"/>
              </a:ext>
            </a:extLst>
          </p:cNvPr>
          <p:cNvSpPr txBox="1">
            <a:spLocks/>
          </p:cNvSpPr>
          <p:nvPr/>
        </p:nvSpPr>
        <p:spPr>
          <a:xfrm>
            <a:off x="8512057" y="2756195"/>
            <a:ext cx="3618710" cy="77451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14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*Nel </a:t>
            </a:r>
            <a:r>
              <a:rPr lang="it-IT" sz="1400" b="1" u="sng" dirty="0">
                <a:solidFill>
                  <a:schemeClr val="tx1"/>
                </a:solidFill>
                <a:latin typeface="Franklin Gothic Demi" panose="020B0703020102020204" pitchFamily="34" charset="0"/>
              </a:rPr>
              <a:t>secondo, terzo e quarto </a:t>
            </a:r>
            <a:r>
              <a:rPr lang="it-IT" sz="1400" b="1" dirty="0">
                <a:solidFill>
                  <a:schemeClr val="tx1"/>
                </a:solidFill>
                <a:latin typeface="Franklin Gothic Demi" panose="020B0703020102020204" pitchFamily="34" charset="0"/>
              </a:rPr>
              <a:t>anno si potrà inserire la certificazione LATIN</a:t>
            </a:r>
          </a:p>
        </p:txBody>
      </p:sp>
    </p:spTree>
    <p:extLst>
      <p:ext uri="{BB962C8B-B14F-4D97-AF65-F5344CB8AC3E}">
        <p14:creationId xmlns:p14="http://schemas.microsoft.com/office/powerpoint/2010/main" val="113608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75089" y="1395134"/>
            <a:ext cx="3474427" cy="1576666"/>
          </a:xfrm>
          <a:noFill/>
          <a:ln w="31750"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LICEO LINGUISTICO </a:t>
            </a:r>
            <a:b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</a:br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Cambridge </a:t>
            </a:r>
            <a:r>
              <a:rPr lang="en-US" sz="3200" b="1" dirty="0" err="1">
                <a:solidFill>
                  <a:srgbClr val="FFC000"/>
                </a:solidFill>
                <a:latin typeface="Franklin Gothic Demi" pitchFamily="34" charset="0"/>
              </a:rPr>
              <a:t>Esabac</a:t>
            </a:r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 </a:t>
            </a:r>
            <a:endParaRPr lang="it-IT" sz="3200" b="1" dirty="0">
              <a:solidFill>
                <a:srgbClr val="FFC000"/>
              </a:solidFill>
              <a:latin typeface="Franklin Gothic Demi" pitchFamily="34" charset="0"/>
            </a:endParaRPr>
          </a:p>
        </p:txBody>
      </p:sp>
      <p:pic>
        <p:nvPicPr>
          <p:cNvPr id="6" name="Picture 2" descr="Liceo De Sanctis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754" y="31809"/>
            <a:ext cx="967587" cy="882701"/>
          </a:xfrm>
          <a:prstGeom prst="rect">
            <a:avLst/>
          </a:prstGeom>
          <a:noFill/>
        </p:spPr>
      </p:pic>
      <p:graphicFrame>
        <p:nvGraphicFramePr>
          <p:cNvPr id="5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281577"/>
              </p:ext>
            </p:extLst>
          </p:nvPr>
        </p:nvGraphicFramePr>
        <p:xfrm>
          <a:off x="0" y="31810"/>
          <a:ext cx="8606118" cy="686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/>
                        <a:t>DISCIPLINE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Lingua e letteratura italiana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Lingua latina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Lingua e cultura inglese  e    E2L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3+1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3+1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Lingua e cultura francese e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+1 (FRANCESE)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+1 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Lingua e cultura spagnola e SPANISH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3+1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3+1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Storia e HISTOIRE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2+1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Storia e geografia 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</a:t>
                      </a:r>
                      <a:r>
                        <a:rPr lang="it-IT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PERSPECTIVES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3+1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3+1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Filosofia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Matematica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Fisica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Scienze naturali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Storia dell’arte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Scienze motorie  e sportive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IRC / alternativa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140" marR="1041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magine 8" descr="Immagine di copertina, L'immagine può contenere: 3 persone, persone sedute"/>
          <p:cNvPicPr/>
          <p:nvPr/>
        </p:nvPicPr>
        <p:blipFill>
          <a:blip r:embed="rId3" cstate="print"/>
          <a:srcRect t="68090" r="70325" b="16894"/>
          <a:stretch>
            <a:fillRect/>
          </a:stretch>
        </p:blipFill>
        <p:spPr bwMode="auto">
          <a:xfrm>
            <a:off x="8606118" y="0"/>
            <a:ext cx="1587782" cy="7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8821000" y="6322469"/>
            <a:ext cx="32675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I corsi sono svolti  in lingua inglese da docenti certificati o madrelingua</a:t>
            </a:r>
          </a:p>
        </p:txBody>
      </p:sp>
      <p:sp>
        <p:nvSpPr>
          <p:cNvPr id="7" name="Rettangolo 6"/>
          <p:cNvSpPr/>
          <p:nvPr/>
        </p:nvSpPr>
        <p:spPr>
          <a:xfrm>
            <a:off x="9469327" y="3149137"/>
            <a:ext cx="2590800" cy="313932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schemeClr val="bg1"/>
              </a:solidFill>
              <a:latin typeface="Franklin Gothic Demi" pitchFamily="34" charset="0"/>
            </a:endParaRP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Costo per le famiglie: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€ 300.00 annue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contributo volontario all’iscrizione (uguale per i corsi normali)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€ 100.00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libri di testo Cambridge.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tasse d’esame.</a:t>
            </a:r>
          </a:p>
          <a:p>
            <a:pPr algn="just"/>
            <a:endParaRPr lang="it-IT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5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xfrm>
            <a:off x="3583123" y="239878"/>
            <a:ext cx="6720781" cy="1169676"/>
          </a:xfrm>
          <a:noFill/>
          <a:ln w="31750"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3200" b="1" dirty="0">
                <a:solidFill>
                  <a:srgbClr val="FFC000"/>
                </a:solidFill>
                <a:latin typeface="Franklin Gothic Demi" pitchFamily="34" charset="0"/>
              </a:rPr>
              <a:t>ESAMI Cambridge </a:t>
            </a:r>
            <a:r>
              <a:rPr lang="it-IT" sz="3200" b="1" dirty="0" err="1">
                <a:solidFill>
                  <a:srgbClr val="FFC000"/>
                </a:solidFill>
                <a:latin typeface="Franklin Gothic Demi" pitchFamily="34" charset="0"/>
              </a:rPr>
              <a:t>Assessment</a:t>
            </a:r>
            <a:r>
              <a:rPr lang="it-IT" sz="3200" b="1" dirty="0">
                <a:solidFill>
                  <a:srgbClr val="FFC000"/>
                </a:solidFill>
                <a:latin typeface="Franklin Gothic Demi" pitchFamily="34" charset="0"/>
              </a:rPr>
              <a:t> International </a:t>
            </a:r>
            <a:r>
              <a:rPr lang="it-IT" sz="3200" b="1" dirty="0" err="1">
                <a:solidFill>
                  <a:srgbClr val="FFC000"/>
                </a:solidFill>
                <a:latin typeface="Franklin Gothic Demi" pitchFamily="34" charset="0"/>
              </a:rPr>
              <a:t>Education</a:t>
            </a:r>
            <a:br>
              <a:rPr lang="it-IT" sz="3200" b="1" dirty="0">
                <a:solidFill>
                  <a:srgbClr val="FFC000"/>
                </a:solidFill>
                <a:latin typeface="Franklin Gothic Demi" pitchFamily="34" charset="0"/>
              </a:rPr>
            </a:br>
            <a:r>
              <a:rPr lang="it-IT" sz="2800" b="1" dirty="0">
                <a:solidFill>
                  <a:srgbClr val="FFC000"/>
                </a:solidFill>
                <a:latin typeface="Franklin Gothic Demi" pitchFamily="34" charset="0"/>
              </a:rPr>
              <a:t>Liceo classico, linguistico e scientifico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12669" y="1514474"/>
            <a:ext cx="3317406" cy="4900613"/>
          </a:xfrm>
          <a:noFill/>
          <a:ln w="38100">
            <a:noFill/>
          </a:ln>
        </p:spPr>
        <p:txBody>
          <a:bodyPr rtlCol="0">
            <a:normAutofit fontScale="25000" lnSpcReduction="20000"/>
          </a:bodyPr>
          <a:lstStyle/>
          <a:p>
            <a:pPr marL="0" indent="0" algn="r">
              <a:buClr>
                <a:schemeClr val="bg1"/>
              </a:buClr>
              <a:buNone/>
              <a:defRPr/>
            </a:pPr>
            <a:endParaRPr lang="it-IT" sz="8000" dirty="0">
              <a:latin typeface="Franklin Gothic Demi" pitchFamily="34" charset="0"/>
            </a:endParaRPr>
          </a:p>
          <a:p>
            <a:pPr marL="0" indent="0" algn="just">
              <a:buClr>
                <a:schemeClr val="bg1"/>
              </a:buClr>
              <a:buNone/>
              <a:defRPr/>
            </a:pPr>
            <a:r>
              <a:rPr lang="it-IT" sz="8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 programmi sono finalizzati al conseguimento della certificazione </a:t>
            </a:r>
            <a:r>
              <a:rPr lang="it-IT" sz="8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internazionale</a:t>
            </a:r>
            <a:r>
              <a:rPr lang="it-IT" sz="8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8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Cambridge </a:t>
            </a:r>
            <a:r>
              <a:rPr lang="it-IT" sz="8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IGCSE, la </a:t>
            </a:r>
            <a:r>
              <a:rPr lang="it-IT" sz="8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più conosciuta al mondo per i ragazzi dai 14 ai 16 anni. </a:t>
            </a:r>
          </a:p>
          <a:p>
            <a:pPr marL="0" indent="0" algn="just">
              <a:buClr>
                <a:schemeClr val="bg1"/>
              </a:buClr>
              <a:buNone/>
              <a:defRPr/>
            </a:pPr>
            <a:endParaRPr lang="it-IT" sz="8000" b="1" cap="non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8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sessioni di esame del Cambridge IGCSE si tengono due volte l'anno, a giugno e a novembre. </a:t>
            </a:r>
          </a:p>
          <a:p>
            <a:pPr marL="0" indent="0" algn="just">
              <a:spcAft>
                <a:spcPts val="0"/>
              </a:spcAft>
              <a:buClr>
                <a:schemeClr val="bg1"/>
              </a:buClr>
              <a:buNone/>
              <a:defRPr/>
            </a:pPr>
            <a:endParaRPr lang="it-IT" sz="8000" b="1" cap="non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it-IT" sz="8000" b="1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risultati sono comunicati ad agosto e gennaio.</a:t>
            </a:r>
            <a:endParaRPr lang="it-IT" sz="80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latin typeface="Franklin Gothic Demi" pitchFamily="34" charset="0"/>
            </a:endParaRPr>
          </a:p>
        </p:txBody>
      </p:sp>
      <p:pic>
        <p:nvPicPr>
          <p:cNvPr id="7" name="Picture 2" descr="Liceo De Sanctis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088" y="271421"/>
            <a:ext cx="682689" cy="622797"/>
          </a:xfrm>
          <a:prstGeom prst="rect">
            <a:avLst/>
          </a:prstGeom>
          <a:noFill/>
        </p:spPr>
      </p:pic>
      <p:pic>
        <p:nvPicPr>
          <p:cNvPr id="8" name="Immagine 7" descr="Immagine di copertina, L'immagine può contenere: 3 persone, persone sedute"/>
          <p:cNvPicPr/>
          <p:nvPr/>
        </p:nvPicPr>
        <p:blipFill>
          <a:blip r:embed="rId3" cstate="print"/>
          <a:srcRect t="68090" r="70325" b="16894"/>
          <a:stretch>
            <a:fillRect/>
          </a:stretch>
        </p:blipFill>
        <p:spPr bwMode="auto">
          <a:xfrm>
            <a:off x="10103" y="13554"/>
            <a:ext cx="2374491" cy="8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04896"/>
              </p:ext>
            </p:extLst>
          </p:nvPr>
        </p:nvGraphicFramePr>
        <p:xfrm>
          <a:off x="855099" y="1877693"/>
          <a:ext cx="7645964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ESAMI IGCSE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CLASSICO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LINGUISTICO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SCIENTIFICO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as a second language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Geography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Maths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Global </a:t>
                      </a:r>
                      <a:r>
                        <a:rPr lang="it-IT" dirty="0" err="1"/>
                        <a:t>perspectives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History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Chemistry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Biology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solidFill>
                            <a:srgbClr val="FF6600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6600"/>
                        </a:buClr>
                        <a:buFont typeface="Wingdings" panose="05000000000000000000" pitchFamily="2" charset="2"/>
                        <a:buNone/>
                      </a:pPr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6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6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ceo De Sanctis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715" y="150160"/>
            <a:ext cx="956526" cy="995082"/>
          </a:xfrm>
          <a:prstGeom prst="rect">
            <a:avLst/>
          </a:prstGeom>
          <a:noFill/>
        </p:spPr>
      </p:pic>
      <p:pic>
        <p:nvPicPr>
          <p:cNvPr id="8" name="Immagine 7" descr="Immagine di copertina, L'immagine può contenere: 3 persone, persone sedute"/>
          <p:cNvPicPr/>
          <p:nvPr/>
        </p:nvPicPr>
        <p:blipFill>
          <a:blip r:embed="rId3" cstate="print"/>
          <a:srcRect t="68090" r="70325" b="16894"/>
          <a:stretch>
            <a:fillRect/>
          </a:stretch>
        </p:blipFill>
        <p:spPr bwMode="auto">
          <a:xfrm>
            <a:off x="0" y="-17917"/>
            <a:ext cx="1932039" cy="7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66019" y="192742"/>
            <a:ext cx="9905998" cy="1905000"/>
          </a:xfrm>
        </p:spPr>
        <p:txBody>
          <a:bodyPr>
            <a:normAutofit fontScale="90000"/>
          </a:bodyPr>
          <a:lstStyle/>
          <a:p>
            <a:pPr algn="r"/>
            <a:br>
              <a:rPr lang="it-IT" dirty="0"/>
            </a:br>
            <a:r>
              <a:rPr lang="it-IT" sz="4000" b="1" dirty="0">
                <a:solidFill>
                  <a:srgbClr val="FFC000"/>
                </a:solidFill>
              </a:rPr>
              <a:t>PERCHE’ UN LICEO LINGUISTICO </a:t>
            </a:r>
            <a:br>
              <a:rPr lang="it-IT" sz="4000" b="1" dirty="0">
                <a:solidFill>
                  <a:srgbClr val="FFC000"/>
                </a:solidFill>
              </a:rPr>
            </a:br>
            <a:r>
              <a:rPr lang="it-IT" sz="4000" b="1" dirty="0">
                <a:solidFill>
                  <a:srgbClr val="FFC000"/>
                </a:solidFill>
              </a:rPr>
              <a:t>CAMBRIDGE – ESABAC?</a:t>
            </a:r>
            <a:br>
              <a:rPr lang="it-IT" sz="4000" b="1" dirty="0">
                <a:solidFill>
                  <a:srgbClr val="FFC000"/>
                </a:solidFill>
              </a:rPr>
            </a:br>
            <a:endParaRPr lang="it-IT" sz="4000" b="1" dirty="0">
              <a:solidFill>
                <a:srgbClr val="FFC000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680321" y="1669143"/>
            <a:ext cx="11296526" cy="5054387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dirty="0"/>
              <a:t>questo indirizzo offre la possibilità di conseguire un doppio diploma (Esame di Stato italiano e il "</a:t>
            </a:r>
            <a:r>
              <a:rPr lang="it-IT" dirty="0" err="1"/>
              <a:t>Baccalauréat</a:t>
            </a:r>
            <a:r>
              <a:rPr lang="it-IT" dirty="0"/>
              <a:t>" francese) </a:t>
            </a:r>
          </a:p>
          <a:p>
            <a:pPr lvl="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dirty="0"/>
              <a:t>le certificazioni CAMBRIDGE sono riconosciute in tutto il mondo, agevolano l'ingresso alle università nel mondo anglofono e sono riconosciute anche da alcune università italiane. Inoltre sono elemento di forte valorizzazione del curriculum vitae</a:t>
            </a:r>
          </a:p>
          <a:p>
            <a:pPr lvl="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dirty="0"/>
              <a:t>il doppio diploma italo-francese e le Certificazioni linguistiche costituiscono valore aggiunto al proseguimento degli studi e all’inserimento nel mondo del lavoro</a:t>
            </a:r>
          </a:p>
          <a:p>
            <a:pPr lvl="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dirty="0"/>
              <a:t>questo indirizzo consente di acquisire competenze alte, in tre delle più importanti lingue dell'Unione Europea: l'inglese, il francese e lo spagnolo.</a:t>
            </a:r>
          </a:p>
          <a:p>
            <a:pPr lvl="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dirty="0"/>
              <a:t>la forte competenza linguistica non è disgiunta da una preparazione culturale globale necessaria al proseguimento degli studi all'Università e successivamente ad intraprendere una professione qualificata </a:t>
            </a:r>
          </a:p>
          <a:p>
            <a:pPr lvl="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dirty="0"/>
              <a:t>lo studio di discipline in lingua straniera costituisce un valore aggiunto alle altre competenze dello studente, anche in vista di future prospettive di lavoro nel campo delle traduzioni, dell'interpretariato e delle relazioni internazionali.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501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44699" y="1747638"/>
            <a:ext cx="3494794" cy="772727"/>
          </a:xfrm>
          <a:noFill/>
          <a:ln w="31750"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LICEO SCIENTIFICO </a:t>
            </a:r>
            <a:b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</a:br>
            <a:r>
              <a:rPr lang="en-US" sz="3200" b="1" dirty="0">
                <a:solidFill>
                  <a:srgbClr val="FFC000"/>
                </a:solidFill>
                <a:latin typeface="Franklin Gothic Demi" pitchFamily="34" charset="0"/>
              </a:rPr>
              <a:t>CAMBRIDGE</a:t>
            </a:r>
            <a:endParaRPr lang="it-IT" sz="3200" b="1" dirty="0">
              <a:solidFill>
                <a:srgbClr val="FFC000"/>
              </a:solidFill>
              <a:latin typeface="Franklin Gothic Demi" pitchFamily="34" charset="0"/>
            </a:endParaRPr>
          </a:p>
        </p:txBody>
      </p:sp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476658"/>
              </p:ext>
            </p:extLst>
          </p:nvPr>
        </p:nvGraphicFramePr>
        <p:xfrm>
          <a:off x="1" y="0"/>
          <a:ext cx="857922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DISCIPLINE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IV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letteratura italiana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cultura latina</a:t>
                      </a:r>
                    </a:p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Latin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Lingua e cultura straniera+E2L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Storia 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Storia e </a:t>
                      </a:r>
                      <a:r>
                        <a:rPr lang="it-IT" sz="1200" b="1" dirty="0" err="1">
                          <a:solidFill>
                            <a:srgbClr val="0070C0"/>
                          </a:solidFill>
                        </a:rPr>
                        <a:t>geografia+</a:t>
                      </a:r>
                      <a:endParaRPr lang="it-IT" sz="12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GEOGRAPHY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---</a:t>
                      </a:r>
                    </a:p>
                  </a:txBody>
                  <a:tcPr marL="104410" marR="1044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---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Filosofia 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0070C0"/>
                        </a:solidFill>
                      </a:endParaRP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Matematica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MATHEMATICS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5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5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Fisica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Scienze naturali</a:t>
                      </a:r>
                    </a:p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CHEMISTRY/BIOLOGY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6600"/>
                          </a:solidFill>
                        </a:rPr>
                        <a:t>3+1</a:t>
                      </a:r>
                    </a:p>
                  </a:txBody>
                  <a:tcPr marL="104410" marR="10441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Disegno</a:t>
                      </a:r>
                      <a:r>
                        <a:rPr lang="it-IT" sz="1200" b="1" baseline="0" dirty="0">
                          <a:solidFill>
                            <a:srgbClr val="0070C0"/>
                          </a:solidFill>
                        </a:rPr>
                        <a:t> e </a:t>
                      </a:r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Storia dell’arte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Scienze motorie  e sportive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0070C0"/>
                          </a:solidFill>
                        </a:rPr>
                        <a:t>IRC / alternativa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104410" marR="10441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TOTALI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104410" marR="10441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04410" marR="10441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Picture 2" descr="Liceo De Sanctis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96" y="133010"/>
            <a:ext cx="961786" cy="877409"/>
          </a:xfrm>
          <a:prstGeom prst="rect">
            <a:avLst/>
          </a:prstGeom>
          <a:noFill/>
        </p:spPr>
      </p:pic>
      <p:pic>
        <p:nvPicPr>
          <p:cNvPr id="6" name="Immagine 5" descr="Immagine di copertina, L'immagine può contenere: 3 persone, persone sedute"/>
          <p:cNvPicPr/>
          <p:nvPr/>
        </p:nvPicPr>
        <p:blipFill>
          <a:blip r:embed="rId3" cstate="print"/>
          <a:srcRect t="68090" r="70325" b="16894"/>
          <a:stretch>
            <a:fillRect/>
          </a:stretch>
        </p:blipFill>
        <p:spPr bwMode="auto">
          <a:xfrm>
            <a:off x="8579224" y="0"/>
            <a:ext cx="1569544" cy="5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821271" y="6322469"/>
            <a:ext cx="33707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I corsi sono svolti  in lingua inglese da docenti certificati o madrelingua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416423" y="2998868"/>
            <a:ext cx="2590800" cy="313932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schemeClr val="bg1"/>
              </a:solidFill>
              <a:latin typeface="Franklin Gothic Demi" pitchFamily="34" charset="0"/>
            </a:endParaRP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Costo per le famiglie: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€ 300.00 annue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contributo volontario all’iscrizione (uguale per i corsi normali) 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€ 100.00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libri di testo Cambridge.</a:t>
            </a:r>
          </a:p>
          <a:p>
            <a:pPr algn="just"/>
            <a:r>
              <a:rPr lang="it-IT" dirty="0">
                <a:solidFill>
                  <a:srgbClr val="FCEFE7"/>
                </a:solidFill>
                <a:latin typeface="Franklin Gothic Demi" pitchFamily="34" charset="0"/>
              </a:rPr>
              <a:t>+ tasse d’esame.</a:t>
            </a:r>
          </a:p>
          <a:p>
            <a:pPr algn="just"/>
            <a:endParaRPr lang="it-IT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2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5" y="257175"/>
            <a:ext cx="8579402" cy="966157"/>
          </a:xfrm>
          <a:noFill/>
          <a:ln w="31750"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it-IT" sz="3600" b="1" dirty="0">
                <a:solidFill>
                  <a:srgbClr val="FFC000"/>
                </a:solidFill>
                <a:latin typeface="Franklin Gothic Demi" pitchFamily="34" charset="0"/>
              </a:rPr>
              <a:t>LA RETE DELLE SCUOLE CAMBRIDGE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29641" y="4225888"/>
            <a:ext cx="7356143" cy="2610465"/>
          </a:xfrm>
        </p:spPr>
        <p:txBody>
          <a:bodyPr>
            <a:normAutofit/>
          </a:bodyPr>
          <a:lstStyle/>
          <a:p>
            <a:pPr algn="just"/>
            <a:endParaRPr lang="it-IT" dirty="0">
              <a:latin typeface="Franklin Gothic Demi" pitchFamily="34" charset="0"/>
            </a:endParaRPr>
          </a:p>
          <a:p>
            <a:pPr algn="just"/>
            <a:r>
              <a:rPr lang="it-IT" sz="2400" dirty="0">
                <a:latin typeface="Franklin Gothic Demi" pitchFamily="34" charset="0"/>
              </a:rPr>
              <a:t>IGCSE sono le certificazioni internazionali più conosciute al mondo per studenti dai 14 ai 16 anni e pertanto godono di riconoscimenti a livello internazionale sia presso le università che presso il mondo del lavoro. </a:t>
            </a:r>
          </a:p>
          <a:p>
            <a:endParaRPr lang="it-IT" sz="2000" dirty="0">
              <a:latin typeface="Franklin Gothic Demi" pitchFamily="34" charset="0"/>
            </a:endParaRPr>
          </a:p>
          <a:p>
            <a:endParaRPr lang="it-IT" dirty="0"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963" y="2371377"/>
            <a:ext cx="2338552" cy="13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355685" y="1942870"/>
            <a:ext cx="643052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it-IT" sz="2000" b="1" dirty="0">
              <a:latin typeface="Franklin Gothic Demi" pitchFamily="34" charset="0"/>
            </a:endParaRPr>
          </a:p>
          <a:p>
            <a:pPr algn="just"/>
            <a:r>
              <a:rPr lang="it-IT" sz="2400" b="1" dirty="0">
                <a:latin typeface="Franklin Gothic Demi" pitchFamily="34" charset="0"/>
              </a:rPr>
              <a:t>IL LICEO DE SANCTIS fa parte della  rete delle Istituzioni Scolastiche accreditate a </a:t>
            </a:r>
            <a:r>
              <a:rPr lang="en-US" sz="2400" b="1" dirty="0">
                <a:latin typeface="Franklin Gothic Demi" pitchFamily="34" charset="0"/>
              </a:rPr>
              <a:t>University of Cambridge International Examinations </a:t>
            </a:r>
            <a:r>
              <a:rPr lang="it-IT" sz="2400" b="1" dirty="0">
                <a:latin typeface="Franklin Gothic Demi" pitchFamily="34" charset="0"/>
              </a:rPr>
              <a:t>per l'avvio e la prosecuzione di attività di comune interesse </a:t>
            </a:r>
          </a:p>
        </p:txBody>
      </p:sp>
      <p:pic>
        <p:nvPicPr>
          <p:cNvPr id="8" name="Picture 2" descr="Liceo De Sanctis R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4849" y="758208"/>
            <a:ext cx="1005861" cy="917617"/>
          </a:xfrm>
          <a:prstGeom prst="rect">
            <a:avLst/>
          </a:prstGeom>
          <a:noFill/>
        </p:spPr>
      </p:pic>
      <p:pic>
        <p:nvPicPr>
          <p:cNvPr id="10" name="Immagine 9" descr="Immagine di copertina, L'immagine può contenere: 3 persone, persone sedute"/>
          <p:cNvPicPr/>
          <p:nvPr/>
        </p:nvPicPr>
        <p:blipFill>
          <a:blip r:embed="rId4" cstate="print"/>
          <a:srcRect t="68090" r="70325" b="16894"/>
          <a:stretch>
            <a:fillRect/>
          </a:stretch>
        </p:blipFill>
        <p:spPr bwMode="auto">
          <a:xfrm>
            <a:off x="0" y="6025191"/>
            <a:ext cx="2374491" cy="8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88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egnaposto contenuto 2"/>
          <p:cNvSpPr>
            <a:spLocks noGrp="1"/>
          </p:cNvSpPr>
          <p:nvPr>
            <p:ph idx="1"/>
          </p:nvPr>
        </p:nvSpPr>
        <p:spPr>
          <a:xfrm>
            <a:off x="314228" y="2124634"/>
            <a:ext cx="10690525" cy="4639236"/>
          </a:xfrm>
          <a:noFill/>
          <a:ln w="38100">
            <a:noFill/>
          </a:ln>
        </p:spPr>
        <p:txBody>
          <a:bodyPr>
            <a:normAutofit fontScale="40000" lnSpcReduction="20000"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Sono certificazioni </a:t>
            </a:r>
            <a:r>
              <a:rPr lang="it-IT" sz="60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di raggiunte competenze disciplinari </a:t>
            </a: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in lingua inglese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Consentono l’accesso privilegiato alle università dei Paesi anglofoni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Sono riconosciute dalla Luiss di Roma, dall’Università di Bologna, dalla Bocconi di Milano e da oltre 150 università nel mondo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La frequenza ai corsi per le certificazioni linguistiche (PET, FCE</a:t>
            </a:r>
            <a:r>
              <a:rPr lang="it-IT" sz="7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CAE) Cambridge, organizzati dalla scuola, è consigliata ma non obbligatoria.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60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Partecipazione a viaggi studio in Gran Bretagna e Irlanda (consigliata non obbligatoria)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it-IT" sz="8800" b="1" dirty="0">
              <a:latin typeface="Franklin Gothic Demi" pitchFamily="34" charset="0"/>
            </a:endParaRPr>
          </a:p>
        </p:txBody>
      </p:sp>
      <p:pic>
        <p:nvPicPr>
          <p:cNvPr id="6" name="Picture 2" descr="Liceo De Sanctis 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4754" y="239107"/>
            <a:ext cx="920333" cy="839593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625365" y="274819"/>
            <a:ext cx="6720781" cy="176997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rgbClr val="FFC000"/>
                </a:solidFill>
                <a:latin typeface="Franklin Gothic Demi" pitchFamily="34" charset="0"/>
              </a:rPr>
              <a:t>ESAMI Cambridge </a:t>
            </a:r>
            <a:r>
              <a:rPr lang="it-IT" sz="4000" b="1" dirty="0" err="1">
                <a:solidFill>
                  <a:srgbClr val="FFC000"/>
                </a:solidFill>
                <a:latin typeface="Franklin Gothic Demi" pitchFamily="34" charset="0"/>
              </a:rPr>
              <a:t>Assessment</a:t>
            </a:r>
            <a:r>
              <a:rPr lang="it-IT" sz="4000" b="1" dirty="0">
                <a:solidFill>
                  <a:srgbClr val="FFC000"/>
                </a:solidFill>
                <a:latin typeface="Franklin Gothic Demi" pitchFamily="34" charset="0"/>
              </a:rPr>
              <a:t> International </a:t>
            </a:r>
            <a:r>
              <a:rPr lang="it-IT" sz="4000" b="1" dirty="0" err="1">
                <a:solidFill>
                  <a:srgbClr val="FFC000"/>
                </a:solidFill>
                <a:latin typeface="Franklin Gothic Demi" pitchFamily="34" charset="0"/>
              </a:rPr>
              <a:t>Education</a:t>
            </a:r>
            <a:br>
              <a:rPr lang="it-IT" sz="3200" b="1" dirty="0">
                <a:latin typeface="Franklin Gothic Demi" pitchFamily="34" charset="0"/>
              </a:rPr>
            </a:br>
            <a:endParaRPr lang="it-IT" sz="2800" b="1" dirty="0">
              <a:latin typeface="Franklin Gothic Demi" pitchFamily="34" charset="0"/>
            </a:endParaRPr>
          </a:p>
        </p:txBody>
      </p:sp>
      <p:pic>
        <p:nvPicPr>
          <p:cNvPr id="9" name="Immagine 8" descr="Immagine di copertina, L'immagine può contenere: 3 persone, persone sedute"/>
          <p:cNvPicPr/>
          <p:nvPr/>
        </p:nvPicPr>
        <p:blipFill>
          <a:blip r:embed="rId3" cstate="print"/>
          <a:srcRect t="68090" r="70325" b="16894"/>
          <a:stretch>
            <a:fillRect/>
          </a:stretch>
        </p:blipFill>
        <p:spPr bwMode="auto">
          <a:xfrm>
            <a:off x="10103" y="13554"/>
            <a:ext cx="2374491" cy="8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604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89821728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0466F-55BA-4B4C-B910-3BFE9417EB9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Widescreen</PresentationFormat>
  <Paragraphs>330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Franklin Gothic Demi</vt:lpstr>
      <vt:lpstr>Symbol</vt:lpstr>
      <vt:lpstr>Wingdings</vt:lpstr>
      <vt:lpstr>tf89821728</vt:lpstr>
      <vt:lpstr>Presentazione standard di PowerPoint</vt:lpstr>
      <vt:lpstr>LICEO CLASSICO  CAMBRIDGE</vt:lpstr>
      <vt:lpstr>LICEO LINGUISTICO  Cambridge Esabac </vt:lpstr>
      <vt:lpstr>ESAMI Cambridge Assessment International Education Liceo classico, linguistico e scientifico</vt:lpstr>
      <vt:lpstr> PERCHE’ UN LICEO LINGUISTICO  CAMBRIDGE – ESABAC? </vt:lpstr>
      <vt:lpstr>LICEO SCIENTIFICO  CAMBRIDGE</vt:lpstr>
      <vt:lpstr>LA RETE DELLE SCUOLE CAMBRIDGE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2020-11-15T17:16:53Z</dcterms:created>
  <dcterms:modified xsi:type="dcterms:W3CDTF">2021-12-30T12:09:13Z</dcterms:modified>
</cp:coreProperties>
</file>